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2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60" d="100"/>
          <a:sy n="60" d="100"/>
        </p:scale>
        <p:origin x="8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AFA3ED-806F-420F-9DC1-B548D0C6B05A}" type="datetimeFigureOut">
              <a:rPr lang="en-GB" smtClean="0"/>
              <a:t>20/06/2025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48B6E0-B7B2-4CF9-A2C8-2206BF0B09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46920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DD5BB15-43EF-E097-A884-316C79572BE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D12BF868-6179-4545-E1F8-8CF7D62E924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8B19EF9E-8D39-D280-E472-C5870E22B9E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31E22E6-300C-9B41-BCA0-018A5ABE60A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D92D6FE-B605-4667-9FE3-D8E5A9B5AD1B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27725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C43030-94D2-0376-9471-791403FC77A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B7A95F0-CFFB-150E-17C1-80285176D80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C103FA-1616-CA2F-F8A2-7017AA5D30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C2CF7-DBBE-4CE3-A8B4-7310B0A9FD45}" type="datetimeFigureOut">
              <a:rPr lang="en-GB" smtClean="0"/>
              <a:t>20/06/2025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C58A2B-48FE-E62D-3388-B227CE0FDC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27E840-375D-D2C6-9A13-98D498AF0E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A13CB-9806-4D5E-B78C-14197D9509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72611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F81C11-39D1-FE10-9741-8D122154F7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819CB5F-A158-824F-E143-1737120A63E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D11E44-0B82-03DB-942A-DACAEF3067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C2CF7-DBBE-4CE3-A8B4-7310B0A9FD45}" type="datetimeFigureOut">
              <a:rPr lang="en-GB" smtClean="0"/>
              <a:t>20/06/2025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C22817-EFA3-8114-4C2C-156A75129B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EB9E5A-F869-3F3D-0AA9-A84FD518A4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A13CB-9806-4D5E-B78C-14197D9509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60255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94E45D0-4248-8D24-7EB8-80764152CC3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BF43D41-CCB0-AEEE-DF21-1723FA98FBF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13FE65-640B-1748-30F5-C8494A2137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C2CF7-DBBE-4CE3-A8B4-7310B0A9FD45}" type="datetimeFigureOut">
              <a:rPr lang="en-GB" smtClean="0"/>
              <a:t>20/06/2025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AFB4FD-B540-F6F0-C05D-2CFDA843E2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2A6401-A999-389B-320A-4613F46FC1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A13CB-9806-4D5E-B78C-14197D9509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18713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8B75D6-B781-F5C6-8EED-22A88B7FD1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06EBD3-85F9-0CA1-0787-9AD406CEF0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C4FCEF-6FF1-B831-568C-CB154EFC2E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C2CF7-DBBE-4CE3-A8B4-7310B0A9FD45}" type="datetimeFigureOut">
              <a:rPr lang="en-GB" smtClean="0"/>
              <a:t>20/06/2025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F272FB-4880-C9BB-3A03-4E65600660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49BF51-DF14-E2CD-ADAD-EA830DD206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A13CB-9806-4D5E-B78C-14197D9509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8687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74584C-8136-D70C-90A3-46DE8223CA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2A33381-5891-62C3-2DCA-D9741C9801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6FF2C2-EACA-9608-0DFE-F0519CB387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C2CF7-DBBE-4CE3-A8B4-7310B0A9FD45}" type="datetimeFigureOut">
              <a:rPr lang="en-GB" smtClean="0"/>
              <a:t>20/06/2025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3EFF7E-A58F-0D32-0106-7A0CD7C595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F49FCF-2827-7A80-2104-103EE41DBE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A13CB-9806-4D5E-B78C-14197D9509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81004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FC0CB7-7135-9CAD-D6AC-81A567860F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E62E07-2F8F-6C54-31EA-08DBC6A34B8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AE003A9-B180-58E9-FE9C-2A7A6CE59BF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9C07ED6-8860-91B6-48E0-9A641D7D69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C2CF7-DBBE-4CE3-A8B4-7310B0A9FD45}" type="datetimeFigureOut">
              <a:rPr lang="en-GB" smtClean="0"/>
              <a:t>20/06/2025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5B51864-61C4-8B56-5B00-5BD2B99F7E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324AED9-B92E-974A-E1D6-05F6954A53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A13CB-9806-4D5E-B78C-14197D9509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55732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04436E-4267-231D-A735-CF83DC0286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128A8C8-085F-1E12-D30A-F759E243EA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044BE47-794A-41F3-682F-DBB7765666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4DF243D-65EA-267B-85BA-5F5BEAAAF9A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89B0647-27FF-537B-8977-D9B76E05575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31F2399-C949-1F9D-5E80-A104C53E28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C2CF7-DBBE-4CE3-A8B4-7310B0A9FD45}" type="datetimeFigureOut">
              <a:rPr lang="en-GB" smtClean="0"/>
              <a:t>20/06/2025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A858C17-C352-086E-13F3-C5F0942463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FD21F16-CAB4-5F3A-6906-BE0514F052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A13CB-9806-4D5E-B78C-14197D9509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11516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04E070-B239-0055-EEB3-798E72158B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70BA32F-A863-1B18-2D42-C7DC285D47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C2CF7-DBBE-4CE3-A8B4-7310B0A9FD45}" type="datetimeFigureOut">
              <a:rPr lang="en-GB" smtClean="0"/>
              <a:t>20/06/2025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50D2FAB-63AC-7D9D-10BE-646B7B5EF9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D975BB9-0859-E1CD-1A98-07FAFACB29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A13CB-9806-4D5E-B78C-14197D9509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40902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6D2794D-9639-387A-7580-F671530039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C2CF7-DBBE-4CE3-A8B4-7310B0A9FD45}" type="datetimeFigureOut">
              <a:rPr lang="en-GB" smtClean="0"/>
              <a:t>20/06/2025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884963C-AE9E-00BC-CD51-DB5887FA3D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73C3B86-25A0-36AA-9290-6D48D631B8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A13CB-9806-4D5E-B78C-14197D9509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73012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D0F422-21F8-6631-5981-08D488190D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C7A02E-73C4-6048-2E76-F2E8A04286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7190120-F43B-2053-889D-00DC56F148E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496CC5D-B213-7677-F97E-D3C1345B75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C2CF7-DBBE-4CE3-A8B4-7310B0A9FD45}" type="datetimeFigureOut">
              <a:rPr lang="en-GB" smtClean="0"/>
              <a:t>20/06/2025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52E27F5-F1CB-70B0-9E54-062EF76EFB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E25EBC8-C55E-7344-F2BF-5B010CF662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A13CB-9806-4D5E-B78C-14197D9509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80240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223A76-3FCE-9391-04B8-4062CA5CE0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E60CF00-AB4A-67E9-246E-0A2C55647FC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966063E-0B44-CB00-8F07-02DB6022A5C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200D4A5-1581-43E7-B224-0A44627780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C2CF7-DBBE-4CE3-A8B4-7310B0A9FD45}" type="datetimeFigureOut">
              <a:rPr lang="en-GB" smtClean="0"/>
              <a:t>20/06/2025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CC0D83E-AD29-F3D6-BE35-46F1039B6C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CEDDAA7-1491-FC7A-1FBB-B0CA298FA5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A13CB-9806-4D5E-B78C-14197D9509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61367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51BED20-AAC8-EFE6-9E37-F3A83CEC4B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A349850-15EB-2632-F68A-46CC68735D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D06288-B391-B5DE-7D53-60844752681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A5C2CF7-DBBE-4CE3-A8B4-7310B0A9FD45}" type="datetimeFigureOut">
              <a:rPr lang="en-GB" smtClean="0"/>
              <a:t>20/06/2025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A48C95-940A-1732-1DE4-A00F1D8A3E2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4A562B-C5B0-2A7C-A156-5BA7CA03F33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03A13CB-9806-4D5E-B78C-14197D9509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73181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50000"/>
          </a:schemeClr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9411FC0B-B995-03E2-DE6F-406E45DA833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9FA3F403-BDCD-F10E-4056-9EE8C65377C0}"/>
              </a:ext>
            </a:extLst>
          </p:cNvPr>
          <p:cNvSpPr/>
          <p:nvPr/>
        </p:nvSpPr>
        <p:spPr>
          <a:xfrm>
            <a:off x="340153" y="1421762"/>
            <a:ext cx="1485448" cy="2007237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KS5</a:t>
            </a:r>
          </a:p>
          <a:p>
            <a:pPr algn="ctr"/>
            <a:r>
              <a:rPr lang="en-US" b="1" dirty="0"/>
              <a:t>YEAR</a:t>
            </a:r>
          </a:p>
          <a:p>
            <a:pPr algn="ctr"/>
            <a:r>
              <a:rPr lang="en-US" b="1" dirty="0"/>
              <a:t>12</a:t>
            </a: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57A2E2AC-A686-086E-3978-45B79A3F9D5D}"/>
              </a:ext>
            </a:extLst>
          </p:cNvPr>
          <p:cNvSpPr/>
          <p:nvPr/>
        </p:nvSpPr>
        <p:spPr>
          <a:xfrm>
            <a:off x="8643325" y="186797"/>
            <a:ext cx="1406620" cy="999344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1600" b="1" dirty="0"/>
              <a:t>PENTECOST</a:t>
            </a:r>
          </a:p>
          <a:p>
            <a:pPr algn="ctr"/>
            <a:r>
              <a:rPr lang="en-US" sz="1600" b="1" dirty="0"/>
              <a:t>1</a:t>
            </a: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DCF3C1A1-4C74-EF94-A9C0-C97BC0C4D762}"/>
              </a:ext>
            </a:extLst>
          </p:cNvPr>
          <p:cNvSpPr/>
          <p:nvPr/>
        </p:nvSpPr>
        <p:spPr>
          <a:xfrm>
            <a:off x="10259290" y="186796"/>
            <a:ext cx="1406620" cy="986207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1600" b="1" dirty="0"/>
              <a:t>PENTECOST</a:t>
            </a:r>
          </a:p>
          <a:p>
            <a:pPr algn="ctr"/>
            <a:r>
              <a:rPr lang="en-US" sz="1600" b="1" dirty="0"/>
              <a:t>2</a:t>
            </a:r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E1FE280A-9353-4977-396C-C7EE8B7B145A}"/>
              </a:ext>
            </a:extLst>
          </p:cNvPr>
          <p:cNvSpPr/>
          <p:nvPr/>
        </p:nvSpPr>
        <p:spPr>
          <a:xfrm>
            <a:off x="340153" y="3533240"/>
            <a:ext cx="1485448" cy="1930330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b="1" dirty="0"/>
              <a:t>KS5</a:t>
            </a:r>
          </a:p>
          <a:p>
            <a:pPr algn="ctr"/>
            <a:r>
              <a:rPr lang="en-US" b="1" dirty="0"/>
              <a:t>YEAR</a:t>
            </a:r>
          </a:p>
          <a:p>
            <a:pPr algn="ctr"/>
            <a:r>
              <a:rPr lang="en-US" b="1" dirty="0"/>
              <a:t>13</a:t>
            </a:r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2A6FA703-9228-FAF2-6F1B-27E1AE774967}"/>
              </a:ext>
            </a:extLst>
          </p:cNvPr>
          <p:cNvSpPr/>
          <p:nvPr/>
        </p:nvSpPr>
        <p:spPr>
          <a:xfrm>
            <a:off x="340153" y="5783555"/>
            <a:ext cx="1485448" cy="999344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b="1" dirty="0"/>
              <a:t>CPACs</a:t>
            </a:r>
          </a:p>
        </p:txBody>
      </p:sp>
      <p:sp>
        <p:nvSpPr>
          <p:cNvPr id="22" name="Rectangle: Rounded Corners 21">
            <a:extLst>
              <a:ext uri="{FF2B5EF4-FFF2-40B4-BE49-F238E27FC236}">
                <a16:creationId xmlns:a16="http://schemas.microsoft.com/office/drawing/2014/main" id="{6D528530-E0AD-07F4-A5D2-754123E8DD93}"/>
              </a:ext>
            </a:extLst>
          </p:cNvPr>
          <p:cNvSpPr/>
          <p:nvPr/>
        </p:nvSpPr>
        <p:spPr>
          <a:xfrm>
            <a:off x="7014221" y="186797"/>
            <a:ext cx="1406620" cy="999344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b="1" dirty="0"/>
              <a:t>LENT </a:t>
            </a:r>
            <a:endParaRPr lang="en-US" sz="2000" b="1" dirty="0"/>
          </a:p>
          <a:p>
            <a:pPr algn="ctr"/>
            <a:r>
              <a:rPr lang="en-US" b="1" dirty="0"/>
              <a:t>2</a:t>
            </a:r>
          </a:p>
        </p:txBody>
      </p:sp>
      <p:sp>
        <p:nvSpPr>
          <p:cNvPr id="23" name="Rectangle: Rounded Corners 22">
            <a:extLst>
              <a:ext uri="{FF2B5EF4-FFF2-40B4-BE49-F238E27FC236}">
                <a16:creationId xmlns:a16="http://schemas.microsoft.com/office/drawing/2014/main" id="{569C7FB8-EB5D-764C-FFDE-B1995E14DCE0}"/>
              </a:ext>
            </a:extLst>
          </p:cNvPr>
          <p:cNvSpPr/>
          <p:nvPr/>
        </p:nvSpPr>
        <p:spPr>
          <a:xfrm>
            <a:off x="5398254" y="186797"/>
            <a:ext cx="1406620" cy="999344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b="1" dirty="0"/>
              <a:t>LENT</a:t>
            </a:r>
          </a:p>
          <a:p>
            <a:pPr algn="ctr"/>
            <a:r>
              <a:rPr lang="en-US" b="1" dirty="0"/>
              <a:t>1</a:t>
            </a:r>
          </a:p>
        </p:txBody>
      </p:sp>
      <p:sp>
        <p:nvSpPr>
          <p:cNvPr id="24" name="Rectangle: Rounded Corners 23">
            <a:extLst>
              <a:ext uri="{FF2B5EF4-FFF2-40B4-BE49-F238E27FC236}">
                <a16:creationId xmlns:a16="http://schemas.microsoft.com/office/drawing/2014/main" id="{27119BE0-D43A-9C26-0C69-FAD5A322F029}"/>
              </a:ext>
            </a:extLst>
          </p:cNvPr>
          <p:cNvSpPr/>
          <p:nvPr/>
        </p:nvSpPr>
        <p:spPr>
          <a:xfrm>
            <a:off x="3782289" y="186797"/>
            <a:ext cx="1406620" cy="999344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b="1" dirty="0"/>
              <a:t>ADVENT</a:t>
            </a:r>
            <a:endParaRPr lang="en-US" sz="2000" b="1" dirty="0"/>
          </a:p>
          <a:p>
            <a:pPr algn="ctr"/>
            <a:r>
              <a:rPr lang="en-US" b="1" dirty="0"/>
              <a:t>2</a:t>
            </a:r>
          </a:p>
        </p:txBody>
      </p:sp>
      <p:sp>
        <p:nvSpPr>
          <p:cNvPr id="25" name="Rectangle: Rounded Corners 24">
            <a:extLst>
              <a:ext uri="{FF2B5EF4-FFF2-40B4-BE49-F238E27FC236}">
                <a16:creationId xmlns:a16="http://schemas.microsoft.com/office/drawing/2014/main" id="{A405981C-D071-196A-6EDD-3D0346B0C546}"/>
              </a:ext>
            </a:extLst>
          </p:cNvPr>
          <p:cNvSpPr/>
          <p:nvPr/>
        </p:nvSpPr>
        <p:spPr>
          <a:xfrm>
            <a:off x="2153186" y="186796"/>
            <a:ext cx="1406620" cy="999344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b="1" dirty="0"/>
              <a:t>ADVENT </a:t>
            </a:r>
            <a:endParaRPr lang="en-US" sz="2000" b="1" dirty="0"/>
          </a:p>
          <a:p>
            <a:pPr algn="ctr"/>
            <a:r>
              <a:rPr lang="en-US" b="1" dirty="0"/>
              <a:t>1</a:t>
            </a:r>
            <a:endParaRPr lang="en-US" sz="2000" b="1" dirty="0"/>
          </a:p>
        </p:txBody>
      </p:sp>
      <p:sp>
        <p:nvSpPr>
          <p:cNvPr id="26" name="Rectangle: Rounded Corners 25">
            <a:extLst>
              <a:ext uri="{FF2B5EF4-FFF2-40B4-BE49-F238E27FC236}">
                <a16:creationId xmlns:a16="http://schemas.microsoft.com/office/drawing/2014/main" id="{79754B60-6C62-76A9-4289-28128F2E099B}"/>
              </a:ext>
            </a:extLst>
          </p:cNvPr>
          <p:cNvSpPr/>
          <p:nvPr/>
        </p:nvSpPr>
        <p:spPr>
          <a:xfrm>
            <a:off x="2153186" y="1421761"/>
            <a:ext cx="1406620" cy="2007236"/>
          </a:xfrm>
          <a:prstGeom prst="roundRect">
            <a:avLst/>
          </a:prstGeom>
          <a:solidFill>
            <a:srgbClr val="F5B62B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endParaRPr lang="en-US" b="1" dirty="0">
              <a:solidFill>
                <a:schemeClr val="tx1"/>
              </a:solidFill>
            </a:endParaRPr>
          </a:p>
          <a:p>
            <a:pPr algn="ctr"/>
            <a:r>
              <a:rPr lang="en-US" b="1" dirty="0">
                <a:solidFill>
                  <a:schemeClr val="tx1"/>
                </a:solidFill>
              </a:rPr>
              <a:t>Cells</a:t>
            </a:r>
          </a:p>
          <a:p>
            <a:pPr algn="ctr"/>
            <a:endParaRPr lang="en-US" b="1" dirty="0">
              <a:solidFill>
                <a:schemeClr val="tx1"/>
              </a:solidFill>
            </a:endParaRPr>
          </a:p>
          <a:p>
            <a:pPr algn="ctr"/>
            <a:r>
              <a:rPr lang="en-US" b="1" dirty="0">
                <a:solidFill>
                  <a:schemeClr val="tx1"/>
                </a:solidFill>
              </a:rPr>
              <a:t>Biological Molecules</a:t>
            </a:r>
          </a:p>
          <a:p>
            <a:pPr algn="ctr"/>
            <a:endParaRPr lang="en-US" b="1" dirty="0">
              <a:solidFill>
                <a:schemeClr val="tx1"/>
              </a:solidFill>
            </a:endParaRPr>
          </a:p>
          <a:p>
            <a:pPr algn="ctr"/>
            <a:endParaRPr lang="en-US" sz="800" b="1" dirty="0">
              <a:solidFill>
                <a:schemeClr val="tx1"/>
              </a:solidFill>
            </a:endParaRPr>
          </a:p>
        </p:txBody>
      </p:sp>
      <p:sp>
        <p:nvSpPr>
          <p:cNvPr id="28" name="Rectangle: Rounded Corners 27">
            <a:extLst>
              <a:ext uri="{FF2B5EF4-FFF2-40B4-BE49-F238E27FC236}">
                <a16:creationId xmlns:a16="http://schemas.microsoft.com/office/drawing/2014/main" id="{C267C955-2F1F-BFDC-330C-8392B1C9D06D}"/>
              </a:ext>
            </a:extLst>
          </p:cNvPr>
          <p:cNvSpPr/>
          <p:nvPr/>
        </p:nvSpPr>
        <p:spPr>
          <a:xfrm>
            <a:off x="3782289" y="1421760"/>
            <a:ext cx="1406620" cy="2007236"/>
          </a:xfrm>
          <a:prstGeom prst="roundRect">
            <a:avLst/>
          </a:prstGeom>
          <a:solidFill>
            <a:srgbClr val="F5B62B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Cells - </a:t>
            </a:r>
            <a:r>
              <a:rPr lang="en-US" sz="1400" b="1" dirty="0">
                <a:solidFill>
                  <a:schemeClr val="tx1"/>
                </a:solidFill>
              </a:rPr>
              <a:t>membranes</a:t>
            </a:r>
          </a:p>
          <a:p>
            <a:pPr algn="ctr"/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9" name="Rectangle: Rounded Corners 28">
            <a:extLst>
              <a:ext uri="{FF2B5EF4-FFF2-40B4-BE49-F238E27FC236}">
                <a16:creationId xmlns:a16="http://schemas.microsoft.com/office/drawing/2014/main" id="{ADD483A2-A777-F96A-44AE-620FA5D377C9}"/>
              </a:ext>
            </a:extLst>
          </p:cNvPr>
          <p:cNvSpPr/>
          <p:nvPr/>
        </p:nvSpPr>
        <p:spPr>
          <a:xfrm>
            <a:off x="5398254" y="1421760"/>
            <a:ext cx="1406620" cy="2007236"/>
          </a:xfrm>
          <a:prstGeom prst="roundRect">
            <a:avLst/>
          </a:prstGeom>
          <a:solidFill>
            <a:srgbClr val="F5B62B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endParaRPr lang="en-US" sz="1400" b="1" dirty="0">
              <a:solidFill>
                <a:schemeClr val="tx1"/>
              </a:solidFill>
            </a:endParaRPr>
          </a:p>
          <a:p>
            <a:pPr algn="ctr"/>
            <a:r>
              <a:rPr lang="en-US" sz="1400" b="1" dirty="0">
                <a:solidFill>
                  <a:schemeClr val="tx1"/>
                </a:solidFill>
              </a:rPr>
              <a:t>Cells – immune system</a:t>
            </a:r>
          </a:p>
          <a:p>
            <a:pPr algn="ctr"/>
            <a:endParaRPr lang="en-US" sz="1400" b="1" dirty="0">
              <a:solidFill>
                <a:schemeClr val="tx1"/>
              </a:solidFill>
            </a:endParaRPr>
          </a:p>
          <a:p>
            <a:pPr algn="ctr"/>
            <a:r>
              <a:rPr lang="en-US" sz="1200" b="1" dirty="0">
                <a:solidFill>
                  <a:schemeClr val="tx1"/>
                </a:solidFill>
              </a:rPr>
              <a:t>Organisms Exchange Substances with their Environment </a:t>
            </a:r>
          </a:p>
        </p:txBody>
      </p:sp>
      <p:sp>
        <p:nvSpPr>
          <p:cNvPr id="30" name="Rectangle: Rounded Corners 29">
            <a:extLst>
              <a:ext uri="{FF2B5EF4-FFF2-40B4-BE49-F238E27FC236}">
                <a16:creationId xmlns:a16="http://schemas.microsoft.com/office/drawing/2014/main" id="{9CE99F96-2467-5751-4F7A-854406C3088C}"/>
              </a:ext>
            </a:extLst>
          </p:cNvPr>
          <p:cNvSpPr/>
          <p:nvPr/>
        </p:nvSpPr>
        <p:spPr>
          <a:xfrm>
            <a:off x="7014219" y="1421760"/>
            <a:ext cx="1406620" cy="2007236"/>
          </a:xfrm>
          <a:prstGeom prst="roundRect">
            <a:avLst/>
          </a:prstGeom>
          <a:solidFill>
            <a:srgbClr val="F5B62B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1000" b="1" dirty="0">
                <a:solidFill>
                  <a:schemeClr val="tx1"/>
                </a:solidFill>
              </a:rPr>
              <a:t>Organisms Exchange Substances with their Environment- </a:t>
            </a:r>
          </a:p>
          <a:p>
            <a:pPr algn="ctr"/>
            <a:r>
              <a:rPr lang="en-US" sz="1000" b="1" dirty="0">
                <a:solidFill>
                  <a:schemeClr val="tx1"/>
                </a:solidFill>
              </a:rPr>
              <a:t>Mass Transport</a:t>
            </a:r>
          </a:p>
          <a:p>
            <a:pPr algn="ctr"/>
            <a:r>
              <a:rPr lang="en-US" sz="1000" b="1" dirty="0">
                <a:solidFill>
                  <a:schemeClr val="tx1"/>
                </a:solidFill>
              </a:rPr>
              <a:t>---</a:t>
            </a:r>
          </a:p>
          <a:p>
            <a:pPr algn="ctr"/>
            <a:r>
              <a:rPr lang="en-US" sz="1050" b="1" dirty="0">
                <a:solidFill>
                  <a:schemeClr val="tx1"/>
                </a:solidFill>
              </a:rPr>
              <a:t>Genetic Information, Variation and Relationships between Organisms - DNA</a:t>
            </a:r>
          </a:p>
        </p:txBody>
      </p:sp>
      <p:sp>
        <p:nvSpPr>
          <p:cNvPr id="31" name="Rectangle: Rounded Corners 30">
            <a:extLst>
              <a:ext uri="{FF2B5EF4-FFF2-40B4-BE49-F238E27FC236}">
                <a16:creationId xmlns:a16="http://schemas.microsoft.com/office/drawing/2014/main" id="{4C8886A8-6748-EAC9-8A52-1D5608B84E38}"/>
              </a:ext>
            </a:extLst>
          </p:cNvPr>
          <p:cNvSpPr/>
          <p:nvPr/>
        </p:nvSpPr>
        <p:spPr>
          <a:xfrm>
            <a:off x="8643324" y="1421760"/>
            <a:ext cx="1406620" cy="2007235"/>
          </a:xfrm>
          <a:prstGeom prst="roundRect">
            <a:avLst/>
          </a:prstGeom>
          <a:solidFill>
            <a:srgbClr val="F5B62B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1300" b="1" dirty="0">
                <a:solidFill>
                  <a:schemeClr val="tx1"/>
                </a:solidFill>
              </a:rPr>
              <a:t>Genetic Information, Variation and Relationships between Organisms – Genetic Diversity /Taxonomy/</a:t>
            </a:r>
          </a:p>
          <a:p>
            <a:pPr algn="ctr"/>
            <a:r>
              <a:rPr lang="en-US" sz="1300" b="1" dirty="0">
                <a:solidFill>
                  <a:schemeClr val="tx1"/>
                </a:solidFill>
              </a:rPr>
              <a:t>Biodiversity</a:t>
            </a:r>
          </a:p>
        </p:txBody>
      </p:sp>
      <p:sp>
        <p:nvSpPr>
          <p:cNvPr id="32" name="Rectangle: Rounded Corners 31">
            <a:extLst>
              <a:ext uri="{FF2B5EF4-FFF2-40B4-BE49-F238E27FC236}">
                <a16:creationId xmlns:a16="http://schemas.microsoft.com/office/drawing/2014/main" id="{9445C2E2-1ECE-A5C0-9011-4350A2F6D8C8}"/>
              </a:ext>
            </a:extLst>
          </p:cNvPr>
          <p:cNvSpPr/>
          <p:nvPr/>
        </p:nvSpPr>
        <p:spPr>
          <a:xfrm>
            <a:off x="10233013" y="1421759"/>
            <a:ext cx="1406620" cy="2007235"/>
          </a:xfrm>
          <a:prstGeom prst="roundRect">
            <a:avLst/>
          </a:prstGeom>
          <a:solidFill>
            <a:srgbClr val="F5B62B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Revision and Mocks</a:t>
            </a:r>
          </a:p>
        </p:txBody>
      </p:sp>
      <p:sp>
        <p:nvSpPr>
          <p:cNvPr id="40" name="Rectangle: Rounded Corners 39">
            <a:extLst>
              <a:ext uri="{FF2B5EF4-FFF2-40B4-BE49-F238E27FC236}">
                <a16:creationId xmlns:a16="http://schemas.microsoft.com/office/drawing/2014/main" id="{814A91DA-51D9-E1A5-C624-058509F904CB}"/>
              </a:ext>
            </a:extLst>
          </p:cNvPr>
          <p:cNvSpPr/>
          <p:nvPr/>
        </p:nvSpPr>
        <p:spPr>
          <a:xfrm>
            <a:off x="2153184" y="3533240"/>
            <a:ext cx="1406620" cy="1974205"/>
          </a:xfrm>
          <a:prstGeom prst="roundRect">
            <a:avLst/>
          </a:prstGeom>
          <a:solidFill>
            <a:srgbClr val="F5B62B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endParaRPr lang="en-US" sz="1000" b="1" dirty="0"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r>
              <a:rPr lang="en-US" sz="1300" b="1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Organisms respond to change in their internal and external environments </a:t>
            </a:r>
            <a:endParaRPr lang="en-GB" sz="13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endParaRPr lang="en-US" sz="1200" b="1" dirty="0">
              <a:solidFill>
                <a:schemeClr val="tx1"/>
              </a:solidFill>
            </a:endParaRPr>
          </a:p>
        </p:txBody>
      </p:sp>
      <p:sp>
        <p:nvSpPr>
          <p:cNvPr id="41" name="Rectangle: Rounded Corners 40">
            <a:extLst>
              <a:ext uri="{FF2B5EF4-FFF2-40B4-BE49-F238E27FC236}">
                <a16:creationId xmlns:a16="http://schemas.microsoft.com/office/drawing/2014/main" id="{132E1299-7509-5EE2-6A67-8E48FF6C20AA}"/>
              </a:ext>
            </a:extLst>
          </p:cNvPr>
          <p:cNvSpPr/>
          <p:nvPr/>
        </p:nvSpPr>
        <p:spPr>
          <a:xfrm>
            <a:off x="3814790" y="3540698"/>
            <a:ext cx="1406620" cy="1970402"/>
          </a:xfrm>
          <a:prstGeom prst="roundRect">
            <a:avLst/>
          </a:prstGeom>
          <a:solidFill>
            <a:srgbClr val="F5B62B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r>
              <a:rPr lang="en-US" sz="1600" b="1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Energy transfers in and between organisms</a:t>
            </a:r>
          </a:p>
          <a:p>
            <a:pPr algn="ctr"/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42" name="Rectangle: Rounded Corners 41">
            <a:extLst>
              <a:ext uri="{FF2B5EF4-FFF2-40B4-BE49-F238E27FC236}">
                <a16:creationId xmlns:a16="http://schemas.microsoft.com/office/drawing/2014/main" id="{99C30243-6183-001F-E6FC-13D20F97AF4A}"/>
              </a:ext>
            </a:extLst>
          </p:cNvPr>
          <p:cNvSpPr/>
          <p:nvPr/>
        </p:nvSpPr>
        <p:spPr>
          <a:xfrm>
            <a:off x="5441332" y="3540698"/>
            <a:ext cx="1406620" cy="1975891"/>
          </a:xfrm>
          <a:prstGeom prst="roundRect">
            <a:avLst/>
          </a:prstGeom>
          <a:solidFill>
            <a:srgbClr val="F5B62B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endParaRPr lang="en-US" sz="1600" b="1" dirty="0">
              <a:solidFill>
                <a:schemeClr val="tx1"/>
              </a:solidFill>
            </a:endParaRPr>
          </a:p>
          <a:p>
            <a:pPr algn="ctr"/>
            <a:r>
              <a:rPr lang="en-US" sz="1500" b="1" dirty="0">
                <a:solidFill>
                  <a:schemeClr val="tx1"/>
                </a:solidFill>
              </a:rPr>
              <a:t>Genetics, </a:t>
            </a:r>
            <a:r>
              <a:rPr lang="en-US" sz="1500" b="1" dirty="0" err="1">
                <a:solidFill>
                  <a:schemeClr val="tx1"/>
                </a:solidFill>
              </a:rPr>
              <a:t>PopulationsEvolution</a:t>
            </a:r>
            <a:r>
              <a:rPr lang="en-US" sz="1500" b="1" dirty="0">
                <a:solidFill>
                  <a:schemeClr val="tx1"/>
                </a:solidFill>
              </a:rPr>
              <a:t> and Ecosystems</a:t>
            </a:r>
          </a:p>
          <a:p>
            <a:pPr algn="ctr"/>
            <a:endParaRPr lang="en-US" sz="1200" b="1" dirty="0">
              <a:solidFill>
                <a:schemeClr val="tx1"/>
              </a:solidFill>
            </a:endParaRPr>
          </a:p>
        </p:txBody>
      </p:sp>
      <p:sp>
        <p:nvSpPr>
          <p:cNvPr id="43" name="Rectangle: Rounded Corners 42">
            <a:extLst>
              <a:ext uri="{FF2B5EF4-FFF2-40B4-BE49-F238E27FC236}">
                <a16:creationId xmlns:a16="http://schemas.microsoft.com/office/drawing/2014/main" id="{0FB7F01B-6849-4CB2-C753-9EB97C1BD043}"/>
              </a:ext>
            </a:extLst>
          </p:cNvPr>
          <p:cNvSpPr/>
          <p:nvPr/>
        </p:nvSpPr>
        <p:spPr>
          <a:xfrm>
            <a:off x="7008382" y="3540698"/>
            <a:ext cx="1406620" cy="1966238"/>
          </a:xfrm>
          <a:prstGeom prst="roundRect">
            <a:avLst/>
          </a:prstGeom>
          <a:solidFill>
            <a:srgbClr val="F5B62B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endParaRPr lang="en-US" b="1" dirty="0">
              <a:solidFill>
                <a:schemeClr val="tx1"/>
              </a:solidFill>
            </a:endParaRPr>
          </a:p>
          <a:p>
            <a:pPr algn="ctr"/>
            <a:r>
              <a:rPr lang="en-US" sz="1700" b="1" dirty="0">
                <a:solidFill>
                  <a:schemeClr val="tx1"/>
                </a:solidFill>
              </a:rPr>
              <a:t>Control of gene expression</a:t>
            </a:r>
          </a:p>
          <a:p>
            <a:pPr algn="ctr"/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44" name="Rectangle: Rounded Corners 43">
            <a:extLst>
              <a:ext uri="{FF2B5EF4-FFF2-40B4-BE49-F238E27FC236}">
                <a16:creationId xmlns:a16="http://schemas.microsoft.com/office/drawing/2014/main" id="{AE71B8F6-D2CC-F884-BE4B-FA3DD86573B4}"/>
              </a:ext>
            </a:extLst>
          </p:cNvPr>
          <p:cNvSpPr/>
          <p:nvPr/>
        </p:nvSpPr>
        <p:spPr>
          <a:xfrm>
            <a:off x="8632198" y="3540698"/>
            <a:ext cx="1406620" cy="1966238"/>
          </a:xfrm>
          <a:prstGeom prst="roundRect">
            <a:avLst/>
          </a:prstGeom>
          <a:solidFill>
            <a:srgbClr val="F5B62B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Revision</a:t>
            </a:r>
          </a:p>
          <a:p>
            <a:pPr algn="ctr"/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45" name="Rectangle: Rounded Corners 44">
            <a:extLst>
              <a:ext uri="{FF2B5EF4-FFF2-40B4-BE49-F238E27FC236}">
                <a16:creationId xmlns:a16="http://schemas.microsoft.com/office/drawing/2014/main" id="{BE602E6A-E80B-89CA-93C0-D6811147452F}"/>
              </a:ext>
            </a:extLst>
          </p:cNvPr>
          <p:cNvSpPr/>
          <p:nvPr/>
        </p:nvSpPr>
        <p:spPr>
          <a:xfrm>
            <a:off x="10250810" y="3540698"/>
            <a:ext cx="1406620" cy="1966238"/>
          </a:xfrm>
          <a:prstGeom prst="roundRect">
            <a:avLst/>
          </a:prstGeom>
          <a:solidFill>
            <a:srgbClr val="F5B62B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Revision and Exams</a:t>
            </a:r>
          </a:p>
          <a:p>
            <a:pPr algn="ctr"/>
            <a:endParaRPr lang="en-US" sz="1200" b="1" dirty="0">
              <a:solidFill>
                <a:schemeClr val="tx1"/>
              </a:solidFill>
            </a:endParaRPr>
          </a:p>
        </p:txBody>
      </p:sp>
      <p:sp>
        <p:nvSpPr>
          <p:cNvPr id="46" name="Rectangle: Rounded Corners 45">
            <a:extLst>
              <a:ext uri="{FF2B5EF4-FFF2-40B4-BE49-F238E27FC236}">
                <a16:creationId xmlns:a16="http://schemas.microsoft.com/office/drawing/2014/main" id="{F6583274-585F-56B6-1B6F-9F2113CEDA35}"/>
              </a:ext>
            </a:extLst>
          </p:cNvPr>
          <p:cNvSpPr/>
          <p:nvPr/>
        </p:nvSpPr>
        <p:spPr>
          <a:xfrm>
            <a:off x="10259290" y="5776097"/>
            <a:ext cx="1406620" cy="999344"/>
          </a:xfrm>
          <a:prstGeom prst="roundRect">
            <a:avLst/>
          </a:prstGeom>
          <a:solidFill>
            <a:srgbClr val="F5B62B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Catch up if necessary</a:t>
            </a:r>
          </a:p>
        </p:txBody>
      </p:sp>
      <p:sp>
        <p:nvSpPr>
          <p:cNvPr id="56" name="Rectangle: Rounded Corners 55">
            <a:extLst>
              <a:ext uri="{FF2B5EF4-FFF2-40B4-BE49-F238E27FC236}">
                <a16:creationId xmlns:a16="http://schemas.microsoft.com/office/drawing/2014/main" id="{2137B63C-9359-00D0-B1D2-6C313A3AA026}"/>
              </a:ext>
            </a:extLst>
          </p:cNvPr>
          <p:cNvSpPr/>
          <p:nvPr/>
        </p:nvSpPr>
        <p:spPr>
          <a:xfrm>
            <a:off x="2153184" y="5783553"/>
            <a:ext cx="706974" cy="999344"/>
          </a:xfrm>
          <a:prstGeom prst="roundRect">
            <a:avLst/>
          </a:prstGeom>
          <a:solidFill>
            <a:srgbClr val="F5B62B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Yr 12</a:t>
            </a:r>
          </a:p>
          <a:p>
            <a:pPr algn="ctr"/>
            <a:r>
              <a:rPr lang="en-US" sz="1600" b="1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BCA12E55-50CB-DD76-C5CC-0386724E866E}"/>
              </a:ext>
            </a:extLst>
          </p:cNvPr>
          <p:cNvSpPr/>
          <p:nvPr/>
        </p:nvSpPr>
        <p:spPr>
          <a:xfrm>
            <a:off x="111251" y="86710"/>
            <a:ext cx="1946149" cy="1230811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  <a:p>
            <a:pPr algn="ctr"/>
            <a:r>
              <a:rPr lang="en-US" sz="1600" b="1" dirty="0">
                <a:solidFill>
                  <a:schemeClr val="tx1"/>
                </a:solidFill>
              </a:rPr>
              <a:t>SSPP SCIENCE </a:t>
            </a:r>
          </a:p>
          <a:p>
            <a:pPr algn="ctr"/>
            <a:r>
              <a:rPr lang="en-US" sz="1600" b="1" dirty="0">
                <a:solidFill>
                  <a:schemeClr val="tx1"/>
                </a:solidFill>
              </a:rPr>
              <a:t>CURRICULUM</a:t>
            </a:r>
          </a:p>
          <a:p>
            <a:pPr algn="ctr"/>
            <a:r>
              <a:rPr lang="en-US" sz="1600" b="1" dirty="0">
                <a:solidFill>
                  <a:schemeClr val="tx1"/>
                </a:solidFill>
              </a:rPr>
              <a:t>Biology</a:t>
            </a:r>
          </a:p>
        </p:txBody>
      </p:sp>
      <p:pic>
        <p:nvPicPr>
          <p:cNvPr id="3" name="Picture 2" descr="A red shield with gold keys and a sword&#10;&#10;Description automatically generated">
            <a:extLst>
              <a:ext uri="{FF2B5EF4-FFF2-40B4-BE49-F238E27FC236}">
                <a16:creationId xmlns:a16="http://schemas.microsoft.com/office/drawing/2014/main" id="{7166BA43-7C51-CB89-D02C-1D546518B81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3886" y="107976"/>
            <a:ext cx="380124" cy="380124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A2115D98-C724-EE28-D630-A8F44DC46FB3}"/>
              </a:ext>
            </a:extLst>
          </p:cNvPr>
          <p:cNvSpPr/>
          <p:nvPr/>
        </p:nvSpPr>
        <p:spPr>
          <a:xfrm>
            <a:off x="2904953" y="5776097"/>
            <a:ext cx="706974" cy="999344"/>
          </a:xfrm>
          <a:prstGeom prst="roundRect">
            <a:avLst/>
          </a:prstGeom>
          <a:solidFill>
            <a:srgbClr val="F5B62B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Yr 13</a:t>
            </a:r>
          </a:p>
          <a:p>
            <a:pPr algn="ctr"/>
            <a:r>
              <a:rPr lang="en-US" sz="1200" b="1" dirty="0">
                <a:solidFill>
                  <a:schemeClr val="tx1"/>
                </a:solidFill>
              </a:rPr>
              <a:t>10, 11</a:t>
            </a: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D6BFB5F1-929B-3A12-988C-B0E1F38CC964}"/>
              </a:ext>
            </a:extLst>
          </p:cNvPr>
          <p:cNvSpPr/>
          <p:nvPr/>
        </p:nvSpPr>
        <p:spPr>
          <a:xfrm>
            <a:off x="3738238" y="5797363"/>
            <a:ext cx="706974" cy="999344"/>
          </a:xfrm>
          <a:prstGeom prst="roundRect">
            <a:avLst/>
          </a:prstGeom>
          <a:solidFill>
            <a:srgbClr val="F5B62B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Yr 12</a:t>
            </a:r>
          </a:p>
          <a:p>
            <a:pPr algn="ctr"/>
            <a:r>
              <a:rPr lang="en-US" sz="1200" b="1" dirty="0">
                <a:solidFill>
                  <a:schemeClr val="tx1"/>
                </a:solidFill>
              </a:rPr>
              <a:t>1, 3, 4</a:t>
            </a: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A20B4873-9758-EFB4-B746-881E00BFA06D}"/>
              </a:ext>
            </a:extLst>
          </p:cNvPr>
          <p:cNvSpPr/>
          <p:nvPr/>
        </p:nvSpPr>
        <p:spPr>
          <a:xfrm>
            <a:off x="4475003" y="5792892"/>
            <a:ext cx="706974" cy="999344"/>
          </a:xfrm>
          <a:prstGeom prst="roundRect">
            <a:avLst/>
          </a:prstGeom>
          <a:solidFill>
            <a:srgbClr val="F5B62B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Yr 13</a:t>
            </a:r>
          </a:p>
          <a:p>
            <a:pPr algn="ctr"/>
            <a:r>
              <a:rPr lang="en-US" sz="1600" b="1" dirty="0">
                <a:solidFill>
                  <a:schemeClr val="tx1"/>
                </a:solidFill>
              </a:rPr>
              <a:t>7,8,9</a:t>
            </a: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0482EE5F-5B09-AC47-42AD-6702D83A975C}"/>
              </a:ext>
            </a:extLst>
          </p:cNvPr>
          <p:cNvSpPr/>
          <p:nvPr/>
        </p:nvSpPr>
        <p:spPr>
          <a:xfrm>
            <a:off x="5359365" y="5797363"/>
            <a:ext cx="706974" cy="999344"/>
          </a:xfrm>
          <a:prstGeom prst="roundRect">
            <a:avLst/>
          </a:prstGeom>
          <a:solidFill>
            <a:srgbClr val="F5B62B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Yr 12</a:t>
            </a:r>
          </a:p>
          <a:p>
            <a:pPr algn="ctr"/>
            <a:r>
              <a:rPr lang="en-US" sz="1600" b="1" dirty="0">
                <a:solidFill>
                  <a:schemeClr val="tx1"/>
                </a:solidFill>
              </a:rPr>
              <a:t>6</a:t>
            </a:r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D08EEE49-A0F7-2263-19C2-81EF71CB4698}"/>
              </a:ext>
            </a:extLst>
          </p:cNvPr>
          <p:cNvSpPr/>
          <p:nvPr/>
        </p:nvSpPr>
        <p:spPr>
          <a:xfrm>
            <a:off x="6109516" y="5792892"/>
            <a:ext cx="706974" cy="999344"/>
          </a:xfrm>
          <a:prstGeom prst="roundRect">
            <a:avLst/>
          </a:prstGeom>
          <a:solidFill>
            <a:srgbClr val="F5B62B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Yr 13</a:t>
            </a:r>
          </a:p>
          <a:p>
            <a:pPr algn="ctr"/>
            <a:r>
              <a:rPr lang="en-US" sz="700" b="1" dirty="0">
                <a:solidFill>
                  <a:schemeClr val="tx1"/>
                </a:solidFill>
              </a:rPr>
              <a:t>Catch up if necessary</a:t>
            </a:r>
            <a:endParaRPr lang="en-US" sz="1050" b="1" dirty="0">
              <a:solidFill>
                <a:schemeClr val="tx1"/>
              </a:solidFill>
            </a:endParaRPr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B6866F38-4C81-9032-A6DD-AF037C163E01}"/>
              </a:ext>
            </a:extLst>
          </p:cNvPr>
          <p:cNvSpPr/>
          <p:nvPr/>
        </p:nvSpPr>
        <p:spPr>
          <a:xfrm>
            <a:off x="6955768" y="5783552"/>
            <a:ext cx="706974" cy="999344"/>
          </a:xfrm>
          <a:prstGeom prst="roundRect">
            <a:avLst/>
          </a:prstGeom>
          <a:solidFill>
            <a:srgbClr val="F5B62B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endParaRPr lang="en-US" sz="1600" b="1" dirty="0">
              <a:solidFill>
                <a:schemeClr val="tx1"/>
              </a:solidFill>
            </a:endParaRPr>
          </a:p>
          <a:p>
            <a:pPr algn="ctr"/>
            <a:r>
              <a:rPr lang="en-US" sz="1600" b="1" dirty="0">
                <a:solidFill>
                  <a:schemeClr val="tx1"/>
                </a:solidFill>
              </a:rPr>
              <a:t>Yr 12</a:t>
            </a:r>
          </a:p>
          <a:p>
            <a:pPr algn="ctr"/>
            <a:r>
              <a:rPr lang="en-US" sz="1600" b="1" dirty="0">
                <a:solidFill>
                  <a:schemeClr val="tx1"/>
                </a:solidFill>
              </a:rPr>
              <a:t>5</a:t>
            </a:r>
          </a:p>
          <a:p>
            <a:pPr algn="ctr"/>
            <a:endParaRPr lang="en-US" sz="1600" b="1" dirty="0">
              <a:solidFill>
                <a:schemeClr val="tx1"/>
              </a:solidFill>
            </a:endParaRPr>
          </a:p>
        </p:txBody>
      </p:sp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D7382E22-0EF3-8ED9-CC40-CEAF0428B757}"/>
              </a:ext>
            </a:extLst>
          </p:cNvPr>
          <p:cNvSpPr/>
          <p:nvPr/>
        </p:nvSpPr>
        <p:spPr>
          <a:xfrm>
            <a:off x="7711692" y="5783552"/>
            <a:ext cx="706974" cy="999344"/>
          </a:xfrm>
          <a:prstGeom prst="roundRect">
            <a:avLst/>
          </a:prstGeom>
          <a:solidFill>
            <a:srgbClr val="F5B62B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endParaRPr lang="en-US" sz="1600" b="1" dirty="0">
              <a:solidFill>
                <a:schemeClr val="tx1"/>
              </a:solidFill>
            </a:endParaRPr>
          </a:p>
          <a:p>
            <a:pPr algn="ctr"/>
            <a:r>
              <a:rPr lang="en-US" sz="1600" b="1" dirty="0">
                <a:solidFill>
                  <a:schemeClr val="tx1"/>
                </a:solidFill>
              </a:rPr>
              <a:t>Yr 13</a:t>
            </a:r>
          </a:p>
          <a:p>
            <a:pPr algn="ctr"/>
            <a:r>
              <a:rPr lang="en-US" sz="700" b="1" dirty="0">
                <a:solidFill>
                  <a:schemeClr val="tx1"/>
                </a:solidFill>
              </a:rPr>
              <a:t>Catch up if necessary</a:t>
            </a:r>
            <a:endParaRPr lang="en-US" sz="2000" b="1" dirty="0">
              <a:solidFill>
                <a:schemeClr val="tx1"/>
              </a:solidFill>
            </a:endParaRPr>
          </a:p>
          <a:p>
            <a:pPr algn="ctr"/>
            <a:endParaRPr lang="en-US" sz="1600" b="1" dirty="0">
              <a:solidFill>
                <a:schemeClr val="tx1"/>
              </a:solidFill>
            </a:endParaRPr>
          </a:p>
        </p:txBody>
      </p:sp>
      <p:sp>
        <p:nvSpPr>
          <p:cNvPr id="17" name="Rectangle: Rounded Corners 16">
            <a:extLst>
              <a:ext uri="{FF2B5EF4-FFF2-40B4-BE49-F238E27FC236}">
                <a16:creationId xmlns:a16="http://schemas.microsoft.com/office/drawing/2014/main" id="{5EC831E3-D2C1-A35E-863F-4879FE669A32}"/>
              </a:ext>
            </a:extLst>
          </p:cNvPr>
          <p:cNvSpPr/>
          <p:nvPr/>
        </p:nvSpPr>
        <p:spPr>
          <a:xfrm>
            <a:off x="8618162" y="5792892"/>
            <a:ext cx="706974" cy="999344"/>
          </a:xfrm>
          <a:prstGeom prst="roundRect">
            <a:avLst/>
          </a:prstGeom>
          <a:solidFill>
            <a:srgbClr val="F5B62B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Yr 12</a:t>
            </a:r>
          </a:p>
          <a:p>
            <a:pPr algn="ctr"/>
            <a:r>
              <a:rPr lang="en-US" sz="1600" b="1" dirty="0">
                <a:solidFill>
                  <a:schemeClr val="tx1"/>
                </a:solidFill>
              </a:rPr>
              <a:t>12</a:t>
            </a:r>
          </a:p>
        </p:txBody>
      </p:sp>
      <p:sp>
        <p:nvSpPr>
          <p:cNvPr id="19" name="Rectangle: Rounded Corners 18">
            <a:extLst>
              <a:ext uri="{FF2B5EF4-FFF2-40B4-BE49-F238E27FC236}">
                <a16:creationId xmlns:a16="http://schemas.microsoft.com/office/drawing/2014/main" id="{40B19A80-98E5-C706-EBC2-58139AB1A2BE}"/>
              </a:ext>
            </a:extLst>
          </p:cNvPr>
          <p:cNvSpPr/>
          <p:nvPr/>
        </p:nvSpPr>
        <p:spPr>
          <a:xfrm>
            <a:off x="9363453" y="5786730"/>
            <a:ext cx="706974" cy="999344"/>
          </a:xfrm>
          <a:prstGeom prst="roundRect">
            <a:avLst/>
          </a:prstGeom>
          <a:solidFill>
            <a:srgbClr val="F5B62B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endParaRPr lang="en-US" sz="1600" b="1" dirty="0">
              <a:solidFill>
                <a:schemeClr val="tx1"/>
              </a:solidFill>
            </a:endParaRPr>
          </a:p>
          <a:p>
            <a:pPr algn="ctr"/>
            <a:r>
              <a:rPr lang="en-US" sz="1600" b="1" dirty="0">
                <a:solidFill>
                  <a:schemeClr val="tx1"/>
                </a:solidFill>
              </a:rPr>
              <a:t>Yr 13</a:t>
            </a:r>
          </a:p>
          <a:p>
            <a:pPr algn="ctr"/>
            <a:r>
              <a:rPr lang="en-US" sz="700" b="1" dirty="0">
                <a:solidFill>
                  <a:schemeClr val="tx1"/>
                </a:solidFill>
              </a:rPr>
              <a:t>Catch up if necessary</a:t>
            </a:r>
            <a:endParaRPr lang="en-US" sz="2000" b="1" dirty="0">
              <a:solidFill>
                <a:schemeClr val="tx1"/>
              </a:solidFill>
            </a:endParaRPr>
          </a:p>
          <a:p>
            <a:pPr algn="ctr"/>
            <a:endParaRPr lang="en-US" sz="16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0418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155</Words>
  <Application>Microsoft Office PowerPoint</Application>
  <PresentationFormat>Widescreen</PresentationFormat>
  <Paragraphs>73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Mrs Melanie Fearn</dc:creator>
  <cp:lastModifiedBy>Mrs Melanie Fearn</cp:lastModifiedBy>
  <cp:revision>1</cp:revision>
  <dcterms:created xsi:type="dcterms:W3CDTF">2025-06-20T13:35:08Z</dcterms:created>
  <dcterms:modified xsi:type="dcterms:W3CDTF">2025-06-20T13:36:13Z</dcterms:modified>
</cp:coreProperties>
</file>